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2"/>
  </p:sldMasterIdLst>
  <p:notesMasterIdLst>
    <p:notesMasterId r:id="rId27"/>
  </p:notesMasterIdLst>
  <p:handoutMasterIdLst>
    <p:handoutMasterId r:id="rId28"/>
  </p:handoutMasterIdLst>
  <p:sldIdLst>
    <p:sldId id="489" r:id="rId3"/>
    <p:sldId id="584" r:id="rId4"/>
    <p:sldId id="585" r:id="rId5"/>
    <p:sldId id="586" r:id="rId6"/>
    <p:sldId id="587" r:id="rId7"/>
    <p:sldId id="588" r:id="rId8"/>
    <p:sldId id="589" r:id="rId9"/>
    <p:sldId id="590" r:id="rId10"/>
    <p:sldId id="591" r:id="rId11"/>
    <p:sldId id="592" r:id="rId12"/>
    <p:sldId id="607" r:id="rId13"/>
    <p:sldId id="593" r:id="rId14"/>
    <p:sldId id="596" r:id="rId15"/>
    <p:sldId id="598" r:id="rId16"/>
    <p:sldId id="595" r:id="rId17"/>
    <p:sldId id="597" r:id="rId18"/>
    <p:sldId id="599" r:id="rId19"/>
    <p:sldId id="600" r:id="rId20"/>
    <p:sldId id="603" r:id="rId21"/>
    <p:sldId id="601" r:id="rId22"/>
    <p:sldId id="602" r:id="rId23"/>
    <p:sldId id="604" r:id="rId24"/>
    <p:sldId id="605" r:id="rId25"/>
    <p:sldId id="543" r:id="rId26"/>
  </p:sldIdLst>
  <p:sldSz cx="9144000" cy="5143500" type="screen16x9"/>
  <p:notesSz cx="6858000" cy="9144000"/>
  <p:custDataLst>
    <p:tags r:id="rId29"/>
  </p:custDataLst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64">
          <p15:clr>
            <a:srgbClr val="A4A3A4"/>
          </p15:clr>
        </p15:guide>
        <p15:guide id="4" orient="horz" pos="680">
          <p15:clr>
            <a:srgbClr val="A4A3A4"/>
          </p15:clr>
        </p15:guide>
        <p15:guide id="5" orient="horz" pos="2934">
          <p15:clr>
            <a:srgbClr val="A4A3A4"/>
          </p15:clr>
        </p15:guide>
        <p15:guide id="6" pos="2880">
          <p15:clr>
            <a:srgbClr val="A4A3A4"/>
          </p15:clr>
        </p15:guide>
        <p15:guide id="7" pos="373">
          <p15:clr>
            <a:srgbClr val="A4A3A4"/>
          </p15:clr>
        </p15:guide>
        <p15:guide id="8" pos="53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t" initials="l" lastIdx="4" clrIdx="0">
    <p:extLst>
      <p:ext uri="{19B8F6BF-5375-455C-9EA6-DF929625EA0E}">
        <p15:presenceInfo xmlns:p15="http://schemas.microsoft.com/office/powerpoint/2012/main" userId="l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BF"/>
    <a:srgbClr val="FFFFFF"/>
    <a:srgbClr val="0070C0"/>
    <a:srgbClr val="071F65"/>
    <a:srgbClr val="F39700"/>
    <a:srgbClr val="909090"/>
    <a:srgbClr val="454545"/>
    <a:srgbClr val="FF8607"/>
    <a:srgbClr val="282828"/>
    <a:srgbClr val="006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1" autoAdjust="0"/>
    <p:restoredTop sz="95494" autoAdjust="0"/>
  </p:normalViewPr>
  <p:slideViewPr>
    <p:cSldViewPr snapToGrid="0" snapToObjects="1">
      <p:cViewPr varScale="1">
        <p:scale>
          <a:sx n="108" d="100"/>
          <a:sy n="108" d="100"/>
        </p:scale>
        <p:origin x="562" y="86"/>
      </p:cViewPr>
      <p:guideLst>
        <p:guide orient="horz" pos="2160"/>
        <p:guide pos="3840"/>
        <p:guide orient="horz" pos="1664"/>
        <p:guide orient="horz" pos="680"/>
        <p:guide orient="horz" pos="2934"/>
        <p:guide pos="2880"/>
        <p:guide pos="373"/>
        <p:guide pos="5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t>2020/11/20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微软雅黑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微软雅黑" panose="020B0503020204020204" pitchFamily="34" charset="-122"/>
              </a:defRPr>
            </a:lvl1pPr>
          </a:lstStyle>
          <a:p>
            <a:fld id="{E6D6ACD6-F780-4A47-B5D9-D292A4BD6F81}" type="datetimeFigureOut">
              <a:rPr kumimoji="1" lang="zh-CN" altLang="en-US" smtClean="0"/>
              <a:t>2020/11/20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微软雅黑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微软雅黑" panose="020B0503020204020204" pitchFamily="34" charset="-122"/>
              </a:defRPr>
            </a:lvl1pPr>
          </a:lstStyle>
          <a:p>
            <a:fld id="{D712715C-60D8-4442-95C1-470452B860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微软雅黑" panose="020B0503020204020204" pitchFamily="34" charset="-122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微软雅黑" panose="020B0503020204020204" pitchFamily="34" charset="-122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微软雅黑" panose="020B0503020204020204" pitchFamily="34" charset="-122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微软雅黑" panose="020B0503020204020204" pitchFamily="34" charset="-122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微软雅黑" panose="020B0503020204020204" pitchFamily="34" charset="-122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82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902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827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958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6601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750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964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401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021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76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183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402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606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0247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7487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6717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844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267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575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429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008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002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68FAA-76B4-4889-B410-8B08CDF6E435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CC7E5-915D-404B-A13F-1AED2D3F37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第 </a:t>
            </a:r>
            <a:fld id="{2EEF1883-7A0E-4F66-9932-E581691AD397}" type="slidenum"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页</a:t>
            </a:r>
          </a:p>
        </p:txBody>
      </p:sp>
    </p:spTree>
  </p:cSld>
  <p:clrMapOvr>
    <a:masterClrMapping/>
  </p:clrMapOvr>
  <p:transition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comb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pitchFamily="34" charset="-122"/>
              </a:defRPr>
            </a:lvl1pPr>
          </a:lstStyle>
          <a:p>
            <a:fld id="{4DC68FAA-76B4-4889-B410-8B08CDF6E435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微软雅黑" panose="020B0503020204020204" pitchFamily="34" charset="-122"/>
              </a:defRPr>
            </a:lvl1pPr>
          </a:lstStyle>
          <a:p>
            <a:fld id="{0DBCC7E5-915D-404B-A13F-1AED2D3F37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>
    <p:comb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微软雅黑" panose="020B0503020204020204" pitchFamily="3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微软雅黑" panose="020B0503020204020204" pitchFamily="3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transition>
    <p:comb/>
  </p:transition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slide" Target="slide1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6.xml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slide" Target="slide17.xml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package" Target="../embeddings/Microsoft_Visio_Drawing.vsdx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4.png"/><Relationship Id="rId7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10" Type="http://schemas.openxmlformats.org/officeDocument/2006/relationships/slide" Target="slide9.xml"/><Relationship Id="rId4" Type="http://schemas.openxmlformats.org/officeDocument/2006/relationships/image" Target="../media/image2.png"/><Relationship Id="rId9" Type="http://schemas.openxmlformats.org/officeDocument/2006/relationships/slide" Target="slide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slide" Target="slide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5"/>
          <p:cNvSpPr txBox="1"/>
          <p:nvPr/>
        </p:nvSpPr>
        <p:spPr>
          <a:xfrm>
            <a:off x="6106000" y="3891594"/>
            <a:ext cx="1561966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2020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年</a:t>
            </a:r>
            <a:r>
              <a:rPr lang="en-US" altLang="zh-CN" b="1" dirty="0">
                <a:solidFill>
                  <a:srgbClr val="0078B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11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月</a:t>
            </a:r>
            <a:r>
              <a:rPr lang="en-US" altLang="zh-CN" b="1" noProof="0" dirty="0">
                <a:solidFill>
                  <a:srgbClr val="0078B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20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日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78B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189356" y="3585633"/>
            <a:ext cx="1395254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答辩人：</a:t>
            </a:r>
            <a:r>
              <a:rPr kumimoji="1" lang="zh-CN" altLang="en-US" b="1" dirty="0">
                <a:solidFill>
                  <a:srgbClr val="0078BF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朱慧静</a:t>
            </a:r>
            <a:endParaRPr kumimoji="1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78B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90977" y="2290904"/>
            <a:ext cx="7353023" cy="5616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vl="0"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CNN-RNN: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多标签图像分类的统一架构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0078BF"/>
          </a:solidFill>
          <a:ln w="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639"/>
          <a:stretch>
            <a:fillRect/>
          </a:stretch>
        </p:blipFill>
        <p:spPr>
          <a:xfrm>
            <a:off x="2542540" y="838835"/>
            <a:ext cx="2309495" cy="72771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C278BE9-1391-46FB-9C26-76FF53D612CC}"/>
              </a:ext>
            </a:extLst>
          </p:cNvPr>
          <p:cNvSpPr/>
          <p:nvPr/>
        </p:nvSpPr>
        <p:spPr>
          <a:xfrm>
            <a:off x="2261989" y="2932784"/>
            <a:ext cx="6200221" cy="35394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en-US" altLang="zh-CN" b="1" dirty="0"/>
              <a:t>CNN-RNN: A Unified Framework for Multi-label Image Classification 》</a:t>
            </a:r>
            <a:endParaRPr lang="zh-CN" altLang="en-US" b="1" dirty="0"/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14" grpId="0" bldLvl="0" animBg="1"/>
      <p:bldP spid="15" grpId="0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69100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zh-CN" altLang="en-US" sz="2400" b="1" noProof="0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评价标准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44821A-0485-4E10-8179-0658AE28BBB4}"/>
              </a:ext>
            </a:extLst>
          </p:cNvPr>
          <p:cNvSpPr txBox="1"/>
          <p:nvPr/>
        </p:nvSpPr>
        <p:spPr>
          <a:xfrm>
            <a:off x="388228" y="876360"/>
            <a:ext cx="442477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rgbClr val="0070C0"/>
                </a:solidFill>
                <a:ea typeface="印品黑体" panose="00000500000000000000" pitchFamily="2" charset="-122"/>
              </a:rPr>
              <a:t>基于样本的评价指标</a:t>
            </a:r>
            <a:endParaRPr lang="en-US" altLang="zh-CN" dirty="0">
              <a:solidFill>
                <a:srgbClr val="0070C0"/>
              </a:solidFill>
              <a:ea typeface="印品黑体" panose="00000500000000000000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ms shell dlg" panose="020B0604020202020204" pitchFamily="34" charset="0"/>
              </a:rPr>
              <a:t>先考虑单个样本在所有标签上的表现，然后对多个样本取平均（不常用）</a:t>
            </a:r>
            <a:endParaRPr lang="en-US" altLang="zh-CN" b="0" i="0" dirty="0">
              <a:solidFill>
                <a:srgbClr val="555555"/>
              </a:solidFill>
              <a:effectLst/>
              <a:latin typeface="ms shell dlg" panose="020B0604020202020204" pitchFamily="34" charset="0"/>
            </a:endParaRPr>
          </a:p>
          <a:p>
            <a:pPr algn="l"/>
            <a:endParaRPr lang="en-US" altLang="zh-CN" b="0" i="0" dirty="0">
              <a:solidFill>
                <a:srgbClr val="555555"/>
              </a:solidFill>
              <a:effectLst/>
              <a:latin typeface="ms shell dlg" panose="020B0604020202020204" pitchFamily="34" charset="0"/>
            </a:endParaRPr>
          </a:p>
          <a:p>
            <a:pPr algn="l"/>
            <a:r>
              <a:rPr lang="zh-CN" altLang="en-US" dirty="0">
                <a:solidFill>
                  <a:srgbClr val="0070C0"/>
                </a:solidFill>
                <a:ea typeface="印品黑体" panose="00000500000000000000" pitchFamily="2" charset="-122"/>
              </a:rPr>
              <a:t>所有样本的评价指标</a:t>
            </a:r>
            <a:r>
              <a:rPr lang="en-US" altLang="zh-CN" dirty="0">
                <a:solidFill>
                  <a:srgbClr val="555555"/>
                </a:solidFill>
                <a:latin typeface="ms shell dlg" panose="020B0604020202020204" pitchFamily="34" charset="0"/>
                <a:ea typeface="印品黑体" panose="00000500000000000000" pitchFamily="2" charset="-122"/>
              </a:rPr>
              <a:t>    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s shell dlg" panose="020B0604020202020204" pitchFamily="34" charset="0"/>
              </a:rPr>
              <a:t>直接将所有标签的在所有样本上的表现</a:t>
            </a:r>
            <a:endParaRPr lang="en-US" altLang="zh-CN" b="0" i="0" dirty="0">
              <a:solidFill>
                <a:srgbClr val="555555"/>
              </a:solidFill>
              <a:effectLst/>
              <a:latin typeface="ms shell dlg" panose="020B0604020202020204" pitchFamily="34" charset="0"/>
            </a:endParaRPr>
          </a:p>
          <a:p>
            <a:pPr algn="l"/>
            <a:endParaRPr lang="en-US" altLang="zh-CN" b="0" i="0" dirty="0">
              <a:solidFill>
                <a:srgbClr val="555555"/>
              </a:solidFill>
              <a:effectLst/>
              <a:latin typeface="ms shell dlg" panose="020B0604020202020204" pitchFamily="34" charset="0"/>
            </a:endParaRPr>
          </a:p>
          <a:p>
            <a:pPr algn="l"/>
            <a:endParaRPr lang="en-US" altLang="zh-CN" b="0" i="0" dirty="0">
              <a:solidFill>
                <a:srgbClr val="555555"/>
              </a:solidFill>
              <a:effectLst/>
              <a:latin typeface="ms shell dlg" panose="020B0604020202020204" pitchFamily="34" charset="0"/>
            </a:endParaRPr>
          </a:p>
          <a:p>
            <a:pPr algn="l"/>
            <a:endParaRPr lang="en-US" altLang="zh-CN" b="0" i="0" dirty="0">
              <a:solidFill>
                <a:srgbClr val="555555"/>
              </a:solidFill>
              <a:effectLst/>
              <a:latin typeface="ms shell dlg" panose="020B0604020202020204" pitchFamily="34" charset="0"/>
            </a:endParaRPr>
          </a:p>
          <a:p>
            <a:pPr algn="l"/>
            <a:endParaRPr lang="en-US" altLang="zh-CN" dirty="0">
              <a:solidFill>
                <a:srgbClr val="555555"/>
              </a:solidFill>
              <a:latin typeface="ms shell dlg" panose="020B0604020202020204" pitchFamily="34" charset="0"/>
            </a:endParaRPr>
          </a:p>
          <a:p>
            <a:pPr algn="l"/>
            <a:endParaRPr lang="en-US" altLang="zh-CN" dirty="0">
              <a:solidFill>
                <a:srgbClr val="0070C0"/>
              </a:solidFill>
              <a:ea typeface="印品黑体" panose="00000500000000000000" pitchFamily="2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B69D3B-C9B9-4617-854D-08066D562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5" y="2763457"/>
            <a:ext cx="24955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735ADE8-D7EF-43FE-853D-7AC45173C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5" y="3511146"/>
            <a:ext cx="22288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0131112-7134-483E-9737-5185866A0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5" y="4252351"/>
            <a:ext cx="39624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BE78BED-322F-4762-AFC3-75D03B032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1683" y="1599033"/>
            <a:ext cx="3934089" cy="215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98473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69100" y="177842"/>
            <a:ext cx="141576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zh-CN" altLang="en-US" sz="2400" b="1" noProof="0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评价标准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44821A-0485-4E10-8179-0658AE28BBB4}"/>
              </a:ext>
            </a:extLst>
          </p:cNvPr>
          <p:cNvSpPr txBox="1"/>
          <p:nvPr/>
        </p:nvSpPr>
        <p:spPr>
          <a:xfrm>
            <a:off x="609600" y="1005372"/>
            <a:ext cx="7822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rgbClr val="0070C0"/>
                </a:solidFill>
                <a:ea typeface="印品黑体" panose="00000500000000000000" pitchFamily="2" charset="-122"/>
              </a:rPr>
              <a:t>基于标签的评价指标     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s shell dlg" panose="020B0604020202020204" pitchFamily="34" charset="0"/>
              </a:rPr>
              <a:t>先考虑单个标签在所有样本上的表现，然后对多个标签取平均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0877DA5-20CF-4594-B9A0-B2E0E9D44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55" y="1648903"/>
            <a:ext cx="248602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3ED5066-518E-4C1E-A317-A05115D18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797" y="1688069"/>
            <a:ext cx="221932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67B5771-811A-4A3A-B8F3-8CF21E434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55" y="2573767"/>
            <a:ext cx="39433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1">
            <a:extLst>
              <a:ext uri="{FF2B5EF4-FFF2-40B4-BE49-F238E27FC236}">
                <a16:creationId xmlns:a16="http://schemas.microsoft.com/office/drawing/2014/main" id="{C25B3D24-B7D4-4B64-9EA0-E7197A79D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536" y="3629920"/>
            <a:ext cx="702307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ms shell dlg" panose="020B0604020202020204" pitchFamily="34" charset="0"/>
              </a:rPr>
              <a:t>　　　　　　　　  </a:t>
            </a:r>
            <a:r>
              <a:rPr kumimoji="0" lang="zh-CN" altLang="zh-CN" sz="33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ms shell dlg" panose="020B0604020202020204" pitchFamily="34" charset="0"/>
              </a:rPr>
              <a:t>                                                  </a:t>
            </a:r>
            <a:endParaRPr kumimoji="0" lang="zh-CN" altLang="zh-CN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ms shell dlg" panose="020B0604020202020204" pitchFamily="34" charset="0"/>
              </a:rPr>
              <a:t>　　　　　　。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ED20E482-3BB8-4805-BC6F-514E0A16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207" y="3439040"/>
            <a:ext cx="5791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4697A2D-FE7E-4754-B8C9-3BAEEF3A00F1}"/>
              </a:ext>
            </a:extLst>
          </p:cNvPr>
          <p:cNvSpPr txBox="1"/>
          <p:nvPr/>
        </p:nvSpPr>
        <p:spPr>
          <a:xfrm>
            <a:off x="537611" y="3550265"/>
            <a:ext cx="695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ms shell dlg" panose="020B0604020202020204" pitchFamily="34" charset="0"/>
              </a:rPr>
              <a:t>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555555"/>
                </a:solidFill>
                <a:effectLst/>
                <a:latin typeface="Arial" panose="020B0604020202020204" pitchFamily="34" charset="0"/>
                <a:ea typeface="ms shell dlg" panose="020B0604020202020204" pitchFamily="34" charset="0"/>
              </a:rPr>
              <a:t>AP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555555"/>
              </a:solidFill>
              <a:effectLst/>
              <a:latin typeface="Arial" panose="020B0604020202020204" pitchFamily="34" charset="0"/>
              <a:ea typeface="ms shell dlg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292208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69100" y="177842"/>
            <a:ext cx="3188113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en-US" altLang="zh-CN" sz="2400" b="1" noProof="0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CNN-LSTM</a:t>
            </a:r>
            <a:r>
              <a:rPr lang="zh-CN" altLang="en-US" sz="2400" b="1" noProof="0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模型引入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37356FF-132D-48F8-8D11-EC09B782C5E8}"/>
              </a:ext>
            </a:extLst>
          </p:cNvPr>
          <p:cNvSpPr txBox="1"/>
          <p:nvPr/>
        </p:nvSpPr>
        <p:spPr>
          <a:xfrm>
            <a:off x="504447" y="871893"/>
            <a:ext cx="3401785" cy="2315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27000" algn="just" hangingPunct="0">
              <a:lnSpc>
                <a:spcPct val="150000"/>
              </a:lnSpc>
              <a:tabLst>
                <a:tab pos="226695" algn="l"/>
                <a:tab pos="226695" algn="l"/>
              </a:tabLst>
            </a:pPr>
            <a:r>
              <a:rPr lang="zh-CN" altLang="zh-CN" dirty="0">
                <a:solidFill>
                  <a:srgbClr val="0070C0"/>
                </a:solidFill>
                <a:ea typeface="印品黑体" panose="00000500000000000000" pitchFamily="2" charset="-122"/>
              </a:rPr>
              <a:t>卷积神经网络</a:t>
            </a:r>
            <a:endParaRPr lang="en-US" altLang="zh-CN" dirty="0">
              <a:solidFill>
                <a:srgbClr val="0070C0"/>
              </a:solidFill>
              <a:ea typeface="印品黑体" panose="00000500000000000000" pitchFamily="2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6695" algn="l"/>
                <a:tab pos="226695" algn="l"/>
              </a:tabLst>
            </a:pPr>
            <a:r>
              <a:rPr lang="zh-CN" altLang="zh-CN" dirty="0">
                <a:solidFill>
                  <a:srgbClr val="555555"/>
                </a:solidFill>
                <a:latin typeface="ms shell dlg" panose="020B0604020202020204" pitchFamily="34" charset="0"/>
              </a:rPr>
              <a:t>善于处理计算机视觉任务</a:t>
            </a:r>
            <a:endParaRPr lang="en-US" altLang="zh-CN" dirty="0">
              <a:solidFill>
                <a:srgbClr val="555555"/>
              </a:solidFill>
              <a:latin typeface="ms shell dlg" panose="020B0604020202020204" pitchFamily="34" charset="0"/>
            </a:endParaRP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6695" algn="l"/>
                <a:tab pos="226695" algn="l"/>
              </a:tabLst>
            </a:pPr>
            <a:r>
              <a:rPr lang="zh-CN" altLang="zh-CN" dirty="0">
                <a:solidFill>
                  <a:srgbClr val="555555"/>
                </a:solidFill>
                <a:latin typeface="ms shell dlg" panose="020B0604020202020204" pitchFamily="34" charset="0"/>
              </a:rPr>
              <a:t>卷积网络的层级结构和计算方式决定了</a:t>
            </a:r>
            <a:r>
              <a:rPr lang="en-US" altLang="zh-CN" dirty="0">
                <a:solidFill>
                  <a:srgbClr val="555555"/>
                </a:solidFill>
                <a:latin typeface="ms shell dlg" panose="020B0604020202020204" pitchFamily="34" charset="0"/>
              </a:rPr>
              <a:t> CNN </a:t>
            </a:r>
            <a:r>
              <a:rPr lang="zh-CN" altLang="zh-CN" dirty="0">
                <a:solidFill>
                  <a:srgbClr val="555555"/>
                </a:solidFill>
                <a:latin typeface="ms shell dlg" panose="020B0604020202020204" pitchFamily="34" charset="0"/>
              </a:rPr>
              <a:t>不适合于处理时序依赖问题</a:t>
            </a:r>
            <a:endParaRPr lang="en-US" altLang="zh-CN" dirty="0">
              <a:solidFill>
                <a:srgbClr val="555555"/>
              </a:solidFill>
              <a:latin typeface="ms shell dlg" panose="020B0604020202020204" pitchFamily="34" charset="0"/>
            </a:endParaRPr>
          </a:p>
          <a:p>
            <a:pPr indent="127000" algn="just" hangingPunct="0">
              <a:lnSpc>
                <a:spcPct val="150000"/>
              </a:lnSpc>
              <a:tabLst>
                <a:tab pos="226695" algn="l"/>
                <a:tab pos="226695" algn="l"/>
              </a:tabLst>
            </a:pPr>
            <a:r>
              <a:rPr lang="zh-CN" altLang="zh-CN" dirty="0">
                <a:solidFill>
                  <a:srgbClr val="0070C0"/>
                </a:solidFill>
                <a:ea typeface="印品黑体" panose="00000500000000000000" pitchFamily="2" charset="-122"/>
              </a:rPr>
              <a:t>循环神经网络</a:t>
            </a:r>
            <a:endParaRPr lang="en-US" altLang="zh-CN" dirty="0">
              <a:solidFill>
                <a:srgbClr val="0070C0"/>
              </a:solidFill>
              <a:ea typeface="印品黑体" panose="00000500000000000000" pitchFamily="2" charset="-122"/>
            </a:endParaRP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6695" algn="l"/>
                <a:tab pos="226695" algn="l"/>
              </a:tabLst>
            </a:pPr>
            <a:r>
              <a:rPr lang="zh-CN" altLang="zh-CN" dirty="0">
                <a:solidFill>
                  <a:srgbClr val="555555"/>
                </a:solidFill>
                <a:latin typeface="ms shell dlg" panose="020B0604020202020204" pitchFamily="34" charset="0"/>
              </a:rPr>
              <a:t>易于处理序列任务</a:t>
            </a:r>
            <a:endParaRPr lang="en-US" altLang="zh-CN" dirty="0">
              <a:solidFill>
                <a:srgbClr val="555555"/>
              </a:solidFill>
              <a:latin typeface="ms shell dlg" panose="020B0604020202020204" pitchFamily="34" charset="0"/>
            </a:endParaRPr>
          </a:p>
          <a:p>
            <a:pPr marL="285750" indent="-285750" algn="just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26695" algn="l"/>
                <a:tab pos="226695" algn="l"/>
              </a:tabLst>
            </a:pPr>
            <a:r>
              <a:rPr lang="en-US" altLang="zh-CN" dirty="0">
                <a:solidFill>
                  <a:srgbClr val="555555"/>
                </a:solidFill>
                <a:latin typeface="ms shell dlg" panose="020B0604020202020204" pitchFamily="34" charset="0"/>
              </a:rPr>
              <a:t>RNN</a:t>
            </a:r>
            <a:r>
              <a:rPr lang="zh-CN" altLang="zh-CN" dirty="0">
                <a:solidFill>
                  <a:srgbClr val="555555"/>
                </a:solidFill>
                <a:latin typeface="ms shell dlg" panose="020B0604020202020204" pitchFamily="34" charset="0"/>
              </a:rPr>
              <a:t>不善处理空间相关问题</a:t>
            </a:r>
            <a:endParaRPr lang="en-US" altLang="zh-CN" dirty="0">
              <a:solidFill>
                <a:srgbClr val="555555"/>
              </a:solidFill>
              <a:latin typeface="ms shell dlg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7B8B2B-228B-4147-9375-CF6E1176D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755" y="761301"/>
            <a:ext cx="4169432" cy="318592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29FCEC5-B0B4-44EC-93EC-8A5185CD12C2}"/>
              </a:ext>
            </a:extLst>
          </p:cNvPr>
          <p:cNvSpPr txBox="1"/>
          <p:nvPr/>
        </p:nvSpPr>
        <p:spPr>
          <a:xfrm>
            <a:off x="606813" y="3420171"/>
            <a:ext cx="3434270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555555"/>
                </a:solidFill>
                <a:latin typeface="ms shell dlg" panose="020B0604020202020204" pitchFamily="34" charset="0"/>
              </a:rPr>
              <a:t>基于标签关联的多标签图像分类</a:t>
            </a:r>
            <a:endParaRPr lang="en-US" altLang="zh-CN" dirty="0">
              <a:solidFill>
                <a:srgbClr val="555555"/>
              </a:solidFill>
              <a:latin typeface="ms shell dlg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555555"/>
                </a:solidFill>
                <a:latin typeface="ms shell dlg" panose="020B0604020202020204" pitchFamily="34" charset="0"/>
              </a:rPr>
              <a:t>既需要解决</a:t>
            </a:r>
            <a:r>
              <a:rPr lang="zh-CN" altLang="en-US" dirty="0">
                <a:solidFill>
                  <a:srgbClr val="0070C0"/>
                </a:solidFill>
                <a:ea typeface="印品黑体" panose="00000500000000000000" pitchFamily="2" charset="-122"/>
              </a:rPr>
              <a:t>空间问题（图像分类）</a:t>
            </a:r>
            <a:endParaRPr lang="en-US" altLang="zh-CN" dirty="0">
              <a:solidFill>
                <a:srgbClr val="0070C0"/>
              </a:solidFill>
              <a:ea typeface="印品黑体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555555"/>
                </a:solidFill>
                <a:latin typeface="ms shell dlg" panose="020B0604020202020204" pitchFamily="34" charset="0"/>
              </a:rPr>
              <a:t>又需要解决</a:t>
            </a:r>
            <a:r>
              <a:rPr lang="zh-CN" altLang="en-US" dirty="0">
                <a:solidFill>
                  <a:srgbClr val="0070C0"/>
                </a:solidFill>
                <a:ea typeface="印品黑体" panose="00000500000000000000" pitchFamily="2" charset="-122"/>
              </a:rPr>
              <a:t>时序问题（依赖）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758CFB2-029E-43D7-8580-3CD74BBDC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755" y="3187783"/>
            <a:ext cx="4159601" cy="164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57660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69100" y="177842"/>
            <a:ext cx="2526650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en-US" altLang="zh-CN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CNN-LSTM</a:t>
            </a: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模型</a:t>
            </a: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37356FF-132D-48F8-8D11-EC09B782C5E8}"/>
              </a:ext>
            </a:extLst>
          </p:cNvPr>
          <p:cNvSpPr txBox="1"/>
          <p:nvPr/>
        </p:nvSpPr>
        <p:spPr>
          <a:xfrm>
            <a:off x="436893" y="869954"/>
            <a:ext cx="3836123" cy="4253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hangingPunct="0">
              <a:lnSpc>
                <a:spcPct val="150000"/>
              </a:lnSpc>
              <a:buFont typeface="+mj-lt"/>
              <a:buAutoNum type="arabicPeriod"/>
              <a:tabLst>
                <a:tab pos="226695" algn="l"/>
                <a:tab pos="226695" algn="l"/>
              </a:tabLst>
            </a:pPr>
            <a:r>
              <a:rPr lang="zh-CN" altLang="en-US" dirty="0">
                <a:solidFill>
                  <a:srgbClr val="0070C0"/>
                </a:solidFill>
                <a:ea typeface="印品黑体" panose="00000500000000000000" pitchFamily="2" charset="-122"/>
              </a:rPr>
              <a:t>先对图像进行编码得到特征</a:t>
            </a:r>
            <a:endParaRPr lang="en-US" altLang="zh-CN" dirty="0">
              <a:solidFill>
                <a:srgbClr val="0070C0"/>
              </a:solidFill>
              <a:ea typeface="印品黑体" panose="00000500000000000000" pitchFamily="2" charset="-122"/>
            </a:endParaRPr>
          </a:p>
          <a:p>
            <a:pPr marL="342900" indent="-342900" algn="just" hangingPunct="0">
              <a:lnSpc>
                <a:spcPct val="150000"/>
              </a:lnSpc>
              <a:buFont typeface="+mj-lt"/>
              <a:buAutoNum type="arabicPeriod"/>
              <a:tabLst>
                <a:tab pos="226695" algn="l"/>
                <a:tab pos="226695" algn="l"/>
              </a:tabLst>
            </a:pPr>
            <a:r>
              <a:rPr lang="zh-CN" altLang="en-US" dirty="0">
                <a:solidFill>
                  <a:srgbClr val="0070C0"/>
                </a:solidFill>
                <a:ea typeface="印品黑体" panose="00000500000000000000" pitchFamily="2" charset="-122"/>
              </a:rPr>
              <a:t>图像特征、标签投射到同一低维空间</a:t>
            </a:r>
            <a:endParaRPr lang="en-US" altLang="zh-CN" dirty="0">
              <a:solidFill>
                <a:srgbClr val="0070C0"/>
              </a:solidFill>
              <a:ea typeface="印品黑体" panose="00000500000000000000" pitchFamily="2" charset="-122"/>
            </a:endParaRPr>
          </a:p>
          <a:p>
            <a:pPr algn="just" hangingPunct="0">
              <a:lnSpc>
                <a:spcPct val="150000"/>
              </a:lnSpc>
              <a:tabLst>
                <a:tab pos="226695" algn="l"/>
                <a:tab pos="226695" algn="l"/>
              </a:tabLst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a typeface="印品黑体" panose="00000500000000000000" pitchFamily="2" charset="-122"/>
                <a:sym typeface="Wingdings" panose="05000000000000000000" pitchFamily="2" charset="2"/>
              </a:rPr>
              <a:t>		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a typeface="印品黑体" panose="00000500000000000000" pitchFamily="2" charset="-122"/>
                <a:sym typeface="Wingdings" panose="05000000000000000000" pitchFamily="2" charset="2"/>
              </a:rPr>
              <a:t>刻画 图片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a typeface="印品黑体" panose="00000500000000000000" pitchFamily="2" charset="-122"/>
                <a:sym typeface="Wingdings" panose="05000000000000000000" pitchFamily="2" charset="2"/>
              </a:rPr>
              <a:t>-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a typeface="印品黑体" panose="00000500000000000000" pitchFamily="2" charset="-122"/>
                <a:sym typeface="Wingdings" panose="05000000000000000000" pitchFamily="2" charset="2"/>
              </a:rPr>
              <a:t>标签关系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a typeface="印品黑体" panose="00000500000000000000" pitchFamily="2" charset="-122"/>
                <a:sym typeface="Wingdings" panose="05000000000000000000" pitchFamily="2" charset="2"/>
              </a:rPr>
              <a:t>&amp; 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a typeface="印品黑体" panose="00000500000000000000" pitchFamily="2" charset="-122"/>
                <a:sym typeface="Wingdings" panose="05000000000000000000" pitchFamily="2" charset="2"/>
              </a:rPr>
              <a:t>标签语义冗余关系</a:t>
            </a:r>
            <a:endParaRPr lang="en-US" altLang="zh-CN" dirty="0">
              <a:solidFill>
                <a:srgbClr val="0070C0"/>
              </a:solidFill>
              <a:ea typeface="印品黑体" panose="00000500000000000000" pitchFamily="2" charset="-122"/>
            </a:endParaRPr>
          </a:p>
          <a:p>
            <a:pPr marL="342900" indent="-342900" algn="just" hangingPunct="0">
              <a:lnSpc>
                <a:spcPct val="150000"/>
              </a:lnSpc>
              <a:buFont typeface="+mj-lt"/>
              <a:buAutoNum type="arabicPeriod" startAt="3"/>
              <a:tabLst>
                <a:tab pos="226695" algn="l"/>
                <a:tab pos="226695" algn="l"/>
              </a:tabLst>
            </a:pPr>
            <a:r>
              <a:rPr lang="zh-CN" altLang="en-US" dirty="0">
                <a:solidFill>
                  <a:srgbClr val="0070C0"/>
                </a:solidFill>
                <a:ea typeface="印品黑体" panose="00000500000000000000" pitchFamily="2" charset="-122"/>
              </a:rPr>
              <a:t>递归神经元通过顺序链接标签</a:t>
            </a:r>
            <a:r>
              <a:rPr lang="en-US" altLang="zh-CN" dirty="0">
                <a:solidFill>
                  <a:srgbClr val="0070C0"/>
                </a:solidFill>
                <a:ea typeface="印品黑体" panose="00000500000000000000" pitchFamily="2" charset="-122"/>
              </a:rPr>
              <a:t>embedding</a:t>
            </a:r>
            <a:r>
              <a:rPr lang="zh-CN" altLang="en-US" dirty="0">
                <a:solidFill>
                  <a:srgbClr val="0070C0"/>
                </a:solidFill>
                <a:ea typeface="印品黑体" panose="00000500000000000000" pitchFamily="2" charset="-122"/>
              </a:rPr>
              <a:t>在联合嵌入空间中对标签共现依赖性进行建模。</a:t>
            </a:r>
            <a:endParaRPr lang="en-US" altLang="zh-CN" dirty="0">
              <a:solidFill>
                <a:srgbClr val="0070C0"/>
              </a:solidFill>
              <a:ea typeface="印品黑体" panose="00000500000000000000" pitchFamily="2" charset="-122"/>
            </a:endParaRPr>
          </a:p>
          <a:p>
            <a:pPr algn="just" hangingPunct="0">
              <a:lnSpc>
                <a:spcPct val="150000"/>
              </a:lnSpc>
              <a:tabLst>
                <a:tab pos="226695" algn="l"/>
                <a:tab pos="226695" algn="l"/>
              </a:tabLst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a typeface="印品黑体" panose="00000500000000000000" pitchFamily="2" charset="-122"/>
                <a:sym typeface="Wingdings" panose="05000000000000000000" pitchFamily="2" charset="2"/>
              </a:rPr>
              <a:t>	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a typeface="印品黑体" panose="00000500000000000000" pitchFamily="2" charset="-122"/>
              </a:rPr>
              <a:t>在每个时间步长上，根据图像嵌入和循环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a typeface="印品黑体" panose="00000500000000000000" pitchFamily="2" charset="-122"/>
              </a:rPr>
              <a:t>	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ea typeface="印品黑体" panose="00000500000000000000" pitchFamily="2" charset="-122"/>
              </a:rPr>
              <a:t>神经元的输出来计算标签的概率。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ea typeface="印品黑体" panose="00000500000000000000" pitchFamily="2" charset="-122"/>
            </a:endParaRPr>
          </a:p>
          <a:p>
            <a:pPr algn="just" hangingPunct="0">
              <a:lnSpc>
                <a:spcPct val="150000"/>
              </a:lnSpc>
              <a:tabLst>
                <a:tab pos="226695" algn="l"/>
                <a:tab pos="226695" algn="l"/>
              </a:tabLst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ea typeface="印品黑体" panose="00000500000000000000" pitchFamily="2" charset="-122"/>
            </a:endParaRPr>
          </a:p>
          <a:p>
            <a:pPr indent="127000" algn="just" hangingPunct="0">
              <a:lnSpc>
                <a:spcPct val="150000"/>
              </a:lnSpc>
              <a:tabLst>
                <a:tab pos="226695" algn="l"/>
                <a:tab pos="226695" algn="l"/>
              </a:tabLst>
            </a:pPr>
            <a:r>
              <a:rPr lang="zh-CN" altLang="en-US" dirty="0">
                <a:solidFill>
                  <a:srgbClr val="0070C0"/>
                </a:solidFill>
                <a:ea typeface="印品黑体" panose="00000500000000000000" pitchFamily="2" charset="-122"/>
              </a:rPr>
              <a:t>多标签分类 </a:t>
            </a:r>
            <a:r>
              <a:rPr lang="en-US" altLang="zh-CN" dirty="0">
                <a:solidFill>
                  <a:srgbClr val="0070C0"/>
                </a:solidFill>
                <a:ea typeface="印品黑体" panose="00000500000000000000" pitchFamily="2" charset="-122"/>
                <a:sym typeface="Wingdings" panose="05000000000000000000" pitchFamily="2" charset="2"/>
              </a:rPr>
              <a:t> </a:t>
            </a:r>
            <a:r>
              <a:rPr lang="zh-CN" altLang="en-US" dirty="0">
                <a:solidFill>
                  <a:srgbClr val="0070C0"/>
                </a:solidFill>
                <a:ea typeface="印品黑体" panose="00000500000000000000" pitchFamily="2" charset="-122"/>
              </a:rPr>
              <a:t>有序预测路径</a:t>
            </a:r>
            <a:endParaRPr lang="en-US" altLang="zh-CN" dirty="0">
              <a:solidFill>
                <a:srgbClr val="0070C0"/>
              </a:solidFill>
              <a:ea typeface="印品黑体" panose="00000500000000000000" pitchFamily="2" charset="-122"/>
            </a:endParaRPr>
          </a:p>
          <a:p>
            <a:pPr indent="127000" algn="just" hangingPunct="0">
              <a:lnSpc>
                <a:spcPct val="150000"/>
              </a:lnSpc>
              <a:tabLst>
                <a:tab pos="226695" algn="l"/>
                <a:tab pos="226695" algn="l"/>
              </a:tabLst>
            </a:pPr>
            <a:r>
              <a:rPr lang="en-US" altLang="zh-CN" dirty="0"/>
              <a:t>“zebra”</a:t>
            </a:r>
            <a:r>
              <a:rPr lang="zh-CN" altLang="en-US" dirty="0"/>
              <a:t> </a:t>
            </a:r>
            <a:r>
              <a:rPr lang="en-US" altLang="zh-CN" dirty="0"/>
              <a:t>,“elephant”</a:t>
            </a:r>
            <a:r>
              <a:rPr lang="en-US" altLang="zh-CN" dirty="0">
                <a:sym typeface="Wingdings" panose="05000000000000000000" pitchFamily="2" charset="2"/>
              </a:rPr>
              <a:t></a:t>
            </a:r>
            <a:r>
              <a:rPr lang="en-US" altLang="zh-CN" dirty="0"/>
              <a:t> (“zebra”, “elephant”)    </a:t>
            </a:r>
          </a:p>
          <a:p>
            <a:pPr indent="127000" algn="just" hangingPunct="0">
              <a:lnSpc>
                <a:spcPct val="150000"/>
              </a:lnSpc>
              <a:tabLst>
                <a:tab pos="226695" algn="l"/>
                <a:tab pos="226695" algn="l"/>
              </a:tabLst>
            </a:pPr>
            <a:r>
              <a:rPr lang="en-US" altLang="zh-CN" dirty="0"/>
              <a:t>                               or  (“elephant”, “zebra”)</a:t>
            </a:r>
          </a:p>
          <a:p>
            <a:pPr algn="just" hangingPunct="0">
              <a:lnSpc>
                <a:spcPct val="150000"/>
              </a:lnSpc>
              <a:tabLst>
                <a:tab pos="226695" algn="l"/>
                <a:tab pos="226695" algn="l"/>
              </a:tabLst>
            </a:pP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ea typeface="印品黑体" panose="000005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7B8B2B-228B-4147-9375-CF6E1176D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016" y="1024293"/>
            <a:ext cx="4366538" cy="3336540"/>
          </a:xfrm>
          <a:prstGeom prst="rect">
            <a:avLst/>
          </a:prstGeom>
        </p:spPr>
      </p:pic>
      <p:sp>
        <p:nvSpPr>
          <p:cNvPr id="10" name="流程图: 摘录 9">
            <a:hlinkClick r:id="rId5" action="ppaction://hlinksldjump"/>
            <a:extLst>
              <a:ext uri="{FF2B5EF4-FFF2-40B4-BE49-F238E27FC236}">
                <a16:creationId xmlns:a16="http://schemas.microsoft.com/office/drawing/2014/main" id="{57C0D2AE-9DEF-4514-A0FC-7978F65E379C}"/>
              </a:ext>
            </a:extLst>
          </p:cNvPr>
          <p:cNvSpPr/>
          <p:nvPr/>
        </p:nvSpPr>
        <p:spPr>
          <a:xfrm rot="5400000">
            <a:off x="3053446" y="3899687"/>
            <a:ext cx="176901" cy="98263"/>
          </a:xfrm>
          <a:prstGeom prst="flowChartExtra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065549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69100" y="177842"/>
            <a:ext cx="2757610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en-US" altLang="zh-CN" sz="2400" b="1" noProof="0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Beam search</a:t>
            </a:r>
            <a:r>
              <a:rPr lang="zh-CN" altLang="en-US" sz="2400" b="1" noProof="0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算法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F49A7D4-2B9E-4CAD-93D6-5B8CEBB6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566" y="836721"/>
            <a:ext cx="3883609" cy="362577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926BE2-E0E5-404C-96BC-23CB852AC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641" y="4462497"/>
            <a:ext cx="2791461" cy="459443"/>
          </a:xfrm>
          <a:prstGeom prst="rect">
            <a:avLst/>
          </a:prstGeom>
        </p:spPr>
      </p:pic>
      <p:sp>
        <p:nvSpPr>
          <p:cNvPr id="10" name="流程图: 摘录 9">
            <a:hlinkClick r:id="rId6" action="ppaction://hlinksldjump"/>
            <a:extLst>
              <a:ext uri="{FF2B5EF4-FFF2-40B4-BE49-F238E27FC236}">
                <a16:creationId xmlns:a16="http://schemas.microsoft.com/office/drawing/2014/main" id="{422E2474-8FBD-427A-AD77-D15629EE904C}"/>
              </a:ext>
            </a:extLst>
          </p:cNvPr>
          <p:cNvSpPr/>
          <p:nvPr/>
        </p:nvSpPr>
        <p:spPr>
          <a:xfrm rot="5400000" flipV="1">
            <a:off x="8276583" y="4380644"/>
            <a:ext cx="336783" cy="286366"/>
          </a:xfrm>
          <a:prstGeom prst="flowChartExtra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861569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69100" y="177842"/>
            <a:ext cx="2526650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en-US" altLang="zh-CN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CNN-LSTM</a:t>
            </a: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模型</a:t>
            </a: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BD1E729-6A9D-42B3-9632-A97EBB27C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85" y="1122932"/>
            <a:ext cx="4428114" cy="250253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7850EE0-FC49-4A2D-87F4-5BBA7D5F060D}"/>
              </a:ext>
            </a:extLst>
          </p:cNvPr>
          <p:cNvSpPr txBox="1"/>
          <p:nvPr/>
        </p:nvSpPr>
        <p:spPr>
          <a:xfrm>
            <a:off x="501585" y="3739818"/>
            <a:ext cx="4716378" cy="700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ea typeface="印品黑体" panose="00000500000000000000" pitchFamily="2" charset="-122"/>
              </a:rPr>
              <a:t>CNN</a:t>
            </a:r>
            <a:r>
              <a:rPr lang="zh-CN" altLang="en-US" dirty="0">
                <a:solidFill>
                  <a:srgbClr val="0070C0"/>
                </a:solidFill>
                <a:ea typeface="印品黑体" panose="00000500000000000000" pitchFamily="2" charset="-122"/>
              </a:rPr>
              <a:t>模块 </a:t>
            </a:r>
            <a:r>
              <a:rPr lang="en-US" altLang="zh-CN" dirty="0">
                <a:latin typeface="Times New Roman" panose="02020603050405020304" pitchFamily="18" charset="0"/>
              </a:rPr>
              <a:t>-- </a:t>
            </a:r>
            <a:r>
              <a:rPr lang="zh-CN" altLang="en-US" sz="1400" dirty="0">
                <a:latin typeface="Times New Roman" panose="02020603050405020304" pitchFamily="18" charset="0"/>
              </a:rPr>
              <a:t>从图像中提取语义表示； </a:t>
            </a:r>
            <a:endParaRPr lang="en-US" altLang="zh-CN" sz="1400" dirty="0">
              <a:latin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ea typeface="印品黑体" panose="00000500000000000000" pitchFamily="2" charset="-122"/>
              </a:rPr>
              <a:t>RNN</a:t>
            </a:r>
            <a:r>
              <a:rPr lang="zh-CN" altLang="en-US" dirty="0">
                <a:solidFill>
                  <a:srgbClr val="0070C0"/>
                </a:solidFill>
                <a:ea typeface="印品黑体" panose="00000500000000000000" pitchFamily="2" charset="-122"/>
              </a:rPr>
              <a:t>模块 </a:t>
            </a:r>
            <a:r>
              <a:rPr lang="en-US" altLang="zh-CN" sz="1400" dirty="0">
                <a:latin typeface="Times New Roman" panose="02020603050405020304" pitchFamily="18" charset="0"/>
              </a:rPr>
              <a:t>-- </a:t>
            </a:r>
            <a:r>
              <a:rPr lang="zh-CN" altLang="en-US" sz="1400" dirty="0">
                <a:latin typeface="Times New Roman" panose="02020603050405020304" pitchFamily="18" charset="0"/>
              </a:rPr>
              <a:t>对图像</a:t>
            </a:r>
            <a:r>
              <a:rPr lang="en-US" altLang="zh-CN" sz="1400" dirty="0">
                <a:latin typeface="Times New Roman" panose="02020603050405020304" pitchFamily="18" charset="0"/>
              </a:rPr>
              <a:t>/</a:t>
            </a:r>
            <a:r>
              <a:rPr lang="zh-CN" altLang="en-US" sz="1400" dirty="0">
                <a:latin typeface="Times New Roman" panose="02020603050405020304" pitchFamily="18" charset="0"/>
              </a:rPr>
              <a:t>标签关系和标签依赖性进行建模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4864491-23CF-4281-98E3-2CFB14136EDE}"/>
              </a:ext>
            </a:extLst>
          </p:cNvPr>
          <p:cNvSpPr txBox="1"/>
          <p:nvPr/>
        </p:nvSpPr>
        <p:spPr>
          <a:xfrm>
            <a:off x="5606714" y="928184"/>
            <a:ext cx="20270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ek</a:t>
            </a:r>
            <a:r>
              <a:rPr lang="en-US" altLang="zh-CN" dirty="0"/>
              <a:t>  = [0,... 0, 1, 0,..., 0]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C02921-32A9-4DB3-97E6-855B38964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421" y="1470793"/>
            <a:ext cx="1127858" cy="289585"/>
          </a:xfrm>
          <a:prstGeom prst="rect">
            <a:avLst/>
          </a:prstGeom>
        </p:spPr>
      </p:pic>
      <p:pic>
        <p:nvPicPr>
          <p:cNvPr id="13" name="图片 12">
            <a:hlinkClick r:id="rId6" action="ppaction://hlinksldjump"/>
            <a:extLst>
              <a:ext uri="{FF2B5EF4-FFF2-40B4-BE49-F238E27FC236}">
                <a16:creationId xmlns:a16="http://schemas.microsoft.com/office/drawing/2014/main" id="{835D9BE0-9338-4399-ADE3-A546A98B71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989"/>
          <a:stretch/>
        </p:blipFill>
        <p:spPr>
          <a:xfrm>
            <a:off x="5702419" y="2096775"/>
            <a:ext cx="2235855" cy="31139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4A9D65B-7334-4454-9A2A-E50DE5B491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002" r="-13"/>
          <a:stretch/>
        </p:blipFill>
        <p:spPr>
          <a:xfrm>
            <a:off x="5702420" y="2532672"/>
            <a:ext cx="2235855" cy="31139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94BDB20-545F-41A2-8A45-9099A321C8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2420" y="3220088"/>
            <a:ext cx="2027096" cy="39627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E10B3C4-E236-4EBF-92CE-1F396EA5FA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2421" y="3915017"/>
            <a:ext cx="1341236" cy="396274"/>
          </a:xfrm>
          <a:prstGeom prst="rect">
            <a:avLst/>
          </a:prstGeom>
        </p:spPr>
      </p:pic>
      <p:sp>
        <p:nvSpPr>
          <p:cNvPr id="28" name="流程图: 摘录 27">
            <a:hlinkClick r:id="rId10" action="ppaction://hlinksldjump"/>
            <a:extLst>
              <a:ext uri="{FF2B5EF4-FFF2-40B4-BE49-F238E27FC236}">
                <a16:creationId xmlns:a16="http://schemas.microsoft.com/office/drawing/2014/main" id="{59124E34-4F04-4595-A153-9AE557C5E69C}"/>
              </a:ext>
            </a:extLst>
          </p:cNvPr>
          <p:cNvSpPr/>
          <p:nvPr/>
        </p:nvSpPr>
        <p:spPr>
          <a:xfrm rot="5400000">
            <a:off x="8388496" y="4497685"/>
            <a:ext cx="301556" cy="186211"/>
          </a:xfrm>
          <a:prstGeom prst="flowChartExtra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C0BEC28-F57E-44D0-8F05-54EA7EDB6D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02419" y="986567"/>
            <a:ext cx="236240" cy="2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65388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69100" y="177842"/>
            <a:ext cx="166263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en-US" altLang="zh-CN" sz="2400" b="1" noProof="0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LSTM</a:t>
            </a:r>
            <a:r>
              <a:rPr lang="zh-CN" altLang="en-US" sz="2400" b="1" noProof="0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模块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ACDA6CD-F202-4E78-A460-D54B404B8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411" y="1642029"/>
            <a:ext cx="3177815" cy="18594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935714-23DB-4B7D-AE83-B8CC6BB36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32" y="1000750"/>
            <a:ext cx="3883668" cy="3506090"/>
          </a:xfrm>
          <a:prstGeom prst="rect">
            <a:avLst/>
          </a:prstGeom>
        </p:spPr>
      </p:pic>
      <p:sp>
        <p:nvSpPr>
          <p:cNvPr id="14" name="流程图: 摘录 13">
            <a:hlinkClick r:id="rId6" action="ppaction://hlinksldjump"/>
            <a:extLst>
              <a:ext uri="{FF2B5EF4-FFF2-40B4-BE49-F238E27FC236}">
                <a16:creationId xmlns:a16="http://schemas.microsoft.com/office/drawing/2014/main" id="{D91B6FEE-A52B-475F-80C8-415BCAFBB67B}"/>
              </a:ext>
            </a:extLst>
          </p:cNvPr>
          <p:cNvSpPr/>
          <p:nvPr/>
        </p:nvSpPr>
        <p:spPr>
          <a:xfrm rot="5400000" flipV="1">
            <a:off x="8284605" y="4388665"/>
            <a:ext cx="368868" cy="238239"/>
          </a:xfrm>
          <a:prstGeom prst="flowChartExtra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83416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69100" y="177842"/>
            <a:ext cx="3090907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en-US" altLang="zh-CN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NUS-WIDE</a:t>
            </a: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实验分析</a:t>
            </a: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C88D10-D550-4D06-814D-0DAB81201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139" y="698500"/>
            <a:ext cx="5494476" cy="412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0878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69100" y="177842"/>
            <a:ext cx="3090907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en-US" altLang="zh-CN" sz="2400" b="1" noProof="0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NUS-WIDE</a:t>
            </a:r>
            <a:r>
              <a:rPr lang="zh-CN" altLang="en-US" sz="2400" b="1" noProof="0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实验结果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E2256B8-5B8A-4B15-AE7F-53F9AD114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736" y="854408"/>
            <a:ext cx="4175461" cy="20128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234E1B-7DAF-4D2B-AD50-0B2DE0B97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401" y="3082131"/>
            <a:ext cx="4148626" cy="152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61563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69100" y="177842"/>
            <a:ext cx="2960999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en-US" altLang="zh-CN" sz="2400" b="1" noProof="0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MS-COCO</a:t>
            </a:r>
            <a:r>
              <a:rPr lang="zh-CN" altLang="en-US" sz="2400" b="1" noProof="0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实验结果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1FE9C6-2212-4240-A970-FE5E55AAD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55" y="1984745"/>
            <a:ext cx="4350557" cy="15901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6FBEA7-540F-4D97-9172-A5806F88B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020" y="1403673"/>
            <a:ext cx="3755058" cy="295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37169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69100" y="177842"/>
            <a:ext cx="4756426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多标签分类 </a:t>
            </a:r>
            <a:r>
              <a:rPr lang="en-US" altLang="zh-CN" sz="18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Multi-</a:t>
            </a:r>
            <a:r>
              <a:rPr lang="en-US" altLang="zh-CN" sz="1800" b="1" dirty="0" err="1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Lable</a:t>
            </a:r>
            <a:r>
              <a:rPr lang="en-US" altLang="zh-CN" sz="18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 Classification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4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63675C0-4A17-45CF-8571-395F105241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945295"/>
              </p:ext>
            </p:extLst>
          </p:nvPr>
        </p:nvGraphicFramePr>
        <p:xfrm>
          <a:off x="572469" y="982504"/>
          <a:ext cx="5970099" cy="3348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Visio" r:id="rId5" imgW="6697661" imgH="3756621" progId="Visio.Drawing.15">
                  <p:embed/>
                </p:oleObj>
              </mc:Choice>
              <mc:Fallback>
                <p:oleObj name="Visio" r:id="rId5" imgW="6697661" imgH="375662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2469" y="982504"/>
                        <a:ext cx="5970099" cy="3348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07B12FA2-4C28-4CA7-91A6-73073E079E75}"/>
              </a:ext>
            </a:extLst>
          </p:cNvPr>
          <p:cNvSpPr txBox="1"/>
          <p:nvPr/>
        </p:nvSpPr>
        <p:spPr>
          <a:xfrm>
            <a:off x="6806225" y="1116002"/>
            <a:ext cx="1822013" cy="1346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dirty="0">
                <a:solidFill>
                  <a:srgbClr val="0070C0"/>
                </a:solidFill>
                <a:ea typeface="印品黑体" panose="00000500000000000000" pitchFamily="2" charset="-122"/>
              </a:rPr>
              <a:t>名词性的对象类</a:t>
            </a:r>
            <a:r>
              <a:rPr lang="zh-CN" altLang="en-US" dirty="0">
                <a:solidFill>
                  <a:srgbClr val="0070C0"/>
                </a:solidFill>
                <a:ea typeface="印品黑体" panose="00000500000000000000" pitchFamily="2" charset="-122"/>
              </a:rPr>
              <a:t>：</a:t>
            </a:r>
            <a:endParaRPr lang="en-US" altLang="zh-CN" dirty="0">
              <a:solidFill>
                <a:srgbClr val="0070C0"/>
              </a:solidFill>
              <a:ea typeface="印品黑体" panose="00000500000000000000" pitchFamily="2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dirty="0"/>
              <a:t>闸门、浪花、水波纹</a:t>
            </a:r>
            <a:endParaRPr lang="en-US" altLang="zh-CN" dirty="0"/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dirty="0">
                <a:solidFill>
                  <a:srgbClr val="0070C0"/>
                </a:solidFill>
                <a:ea typeface="印品黑体" panose="00000500000000000000" pitchFamily="2" charset="-122"/>
              </a:rPr>
              <a:t>形容词性的状态类</a:t>
            </a:r>
            <a:r>
              <a:rPr lang="zh-CN" altLang="en-US" dirty="0">
                <a:solidFill>
                  <a:srgbClr val="0070C0"/>
                </a:solidFill>
                <a:ea typeface="印品黑体" panose="00000500000000000000" pitchFamily="2" charset="-122"/>
              </a:rPr>
              <a:t>：</a:t>
            </a:r>
            <a:endParaRPr lang="en-US" altLang="zh-CN" dirty="0">
              <a:solidFill>
                <a:srgbClr val="0070C0"/>
              </a:solidFill>
              <a:ea typeface="印品黑体" panose="00000500000000000000" pitchFamily="2" charset="-122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dirty="0"/>
              <a:t>启</a:t>
            </a:r>
            <a:r>
              <a:rPr lang="en-US" altLang="zh-CN" dirty="0"/>
              <a:t>/</a:t>
            </a:r>
            <a:r>
              <a:rPr lang="zh-CN" altLang="zh-CN" dirty="0"/>
              <a:t>闭、大</a:t>
            </a:r>
            <a:r>
              <a:rPr lang="en-US" altLang="zh-CN" dirty="0"/>
              <a:t>/</a:t>
            </a:r>
            <a:r>
              <a:rPr lang="zh-CN" altLang="zh-CN" dirty="0"/>
              <a:t>小</a:t>
            </a:r>
            <a:endParaRPr lang="en-US" altLang="zh-CN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4251CCC-72C2-4108-8325-23BFE9D8C1A9}"/>
              </a:ext>
            </a:extLst>
          </p:cNvPr>
          <p:cNvSpPr txBox="1"/>
          <p:nvPr/>
        </p:nvSpPr>
        <p:spPr>
          <a:xfrm>
            <a:off x="6806225" y="3004141"/>
            <a:ext cx="2337775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srgbClr val="0070C0"/>
                </a:solidFill>
                <a:ea typeface="印品黑体" panose="00000500000000000000" pitchFamily="2" charset="-122"/>
              </a:rPr>
              <a:t>多标签问题难点：</a:t>
            </a:r>
            <a:endParaRPr lang="en-US" altLang="zh-CN" dirty="0">
              <a:solidFill>
                <a:srgbClr val="0070C0"/>
              </a:solidFill>
              <a:ea typeface="印品黑体" panose="00000500000000000000" pitchFamily="2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/>
              <a:t>1</a:t>
            </a:r>
            <a:r>
              <a:rPr lang="zh-CN" altLang="en-US" dirty="0"/>
              <a:t>）类标数量不确定；</a:t>
            </a:r>
            <a:endParaRPr lang="en-US" altLang="zh-CN" dirty="0"/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/>
              <a:t>2</a:t>
            </a:r>
            <a:r>
              <a:rPr lang="zh-CN" altLang="en-US" dirty="0"/>
              <a:t>）类标之间相互依赖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6298919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16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69100" y="177842"/>
            <a:ext cx="2960999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en-US" altLang="zh-CN" sz="2400" b="1" noProof="0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MS-COCO</a:t>
            </a:r>
            <a:r>
              <a:rPr lang="zh-CN" altLang="en-US" sz="2400" b="1" noProof="0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实验结果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99CC8C0-52DA-4F84-97F5-C753D8EF2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636"/>
          <a:stretch/>
        </p:blipFill>
        <p:spPr>
          <a:xfrm>
            <a:off x="1155985" y="1059074"/>
            <a:ext cx="6832030" cy="3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80584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69100" y="177842"/>
            <a:ext cx="423686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en-US" altLang="zh-CN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PASCAL VOC 2007</a:t>
            </a:r>
            <a:r>
              <a:rPr lang="zh-CN" altLang="en-US" sz="2400" b="1" noProof="0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实验结果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217D91-2A86-49D0-BA6D-290EFFAB71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499"/>
          <a:stretch/>
        </p:blipFill>
        <p:spPr>
          <a:xfrm>
            <a:off x="14246" y="1488559"/>
            <a:ext cx="9129754" cy="17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00437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186482"/>
            <a:ext cx="409919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en-US" altLang="zh-CN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Label Embedding</a:t>
            </a: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效果分析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9907D7-EDD2-4B4C-B17F-FF59EF418B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627"/>
          <a:stretch/>
        </p:blipFill>
        <p:spPr>
          <a:xfrm>
            <a:off x="371704" y="1638085"/>
            <a:ext cx="3994048" cy="19982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C39A3B-E5A6-4952-8774-99534DB46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996"/>
          <a:stretch/>
        </p:blipFill>
        <p:spPr>
          <a:xfrm>
            <a:off x="4568295" y="1264945"/>
            <a:ext cx="3856703" cy="27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42779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501585" y="186482"/>
            <a:ext cx="2894250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en-US" altLang="zh-CN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Attention</a:t>
            </a: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效果分析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DF91D84-BD15-4C30-9885-A46383F6D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710" y="1612637"/>
            <a:ext cx="5453724" cy="222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42094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365771" y="1941827"/>
            <a:ext cx="3857989" cy="83869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0078BF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微软雅黑" panose="020B0503020204020204" pitchFamily="34" charset="-122"/>
              </a:rPr>
              <a:t>感谢倾听！</a:t>
            </a:r>
          </a:p>
        </p:txBody>
      </p:sp>
      <p:cxnSp>
        <p:nvCxnSpPr>
          <p:cNvPr id="24" name="直接连接符 23"/>
          <p:cNvCxnSpPr>
            <a:cxnSpLocks/>
          </p:cNvCxnSpPr>
          <p:nvPr/>
        </p:nvCxnSpPr>
        <p:spPr>
          <a:xfrm flipH="1">
            <a:off x="344936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0078BF"/>
          </a:solidFill>
          <a:ln w="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印品黑体" panose="00000500000000000000" pitchFamily="2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639"/>
          <a:stretch>
            <a:fillRect/>
          </a:stretch>
        </p:blipFill>
        <p:spPr>
          <a:xfrm>
            <a:off x="3449320" y="838835"/>
            <a:ext cx="2309495" cy="727710"/>
          </a:xfrm>
          <a:prstGeom prst="rect">
            <a:avLst/>
          </a:prstGeom>
        </p:spPr>
      </p:pic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4" grpId="0" bldLvl="0" animBg="1"/>
      <p:bldP spid="1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03119C97-5382-4F47-A72E-925074D3B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0" y="826534"/>
            <a:ext cx="8184589" cy="3391194"/>
          </a:xfrm>
          <a:prstGeom prst="rect">
            <a:avLst/>
          </a:prstGeom>
        </p:spPr>
      </p:pic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69100" y="177842"/>
            <a:ext cx="4756426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多标签分类 </a:t>
            </a:r>
            <a:r>
              <a:rPr lang="en-US" altLang="zh-CN" sz="18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Multi-</a:t>
            </a:r>
            <a:r>
              <a:rPr lang="en-US" altLang="zh-CN" sz="1800" b="1" dirty="0" err="1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Lable</a:t>
            </a:r>
            <a:r>
              <a:rPr lang="en-US" altLang="zh-CN" sz="18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 Classification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4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sp>
        <p:nvSpPr>
          <p:cNvPr id="10" name="流程图: 摘录 9">
            <a:hlinkClick r:id="rId5" action="ppaction://hlinksldjump"/>
            <a:extLst>
              <a:ext uri="{FF2B5EF4-FFF2-40B4-BE49-F238E27FC236}">
                <a16:creationId xmlns:a16="http://schemas.microsoft.com/office/drawing/2014/main" id="{0E571329-F181-449A-BBC4-08A08127602B}"/>
              </a:ext>
            </a:extLst>
          </p:cNvPr>
          <p:cNvSpPr/>
          <p:nvPr/>
        </p:nvSpPr>
        <p:spPr>
          <a:xfrm rot="5400000">
            <a:off x="6935636" y="1180550"/>
            <a:ext cx="176901" cy="98263"/>
          </a:xfrm>
          <a:prstGeom prst="flowChartExtra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摘录 15">
            <a:hlinkClick r:id="rId6" action="ppaction://hlinksldjump"/>
            <a:extLst>
              <a:ext uri="{FF2B5EF4-FFF2-40B4-BE49-F238E27FC236}">
                <a16:creationId xmlns:a16="http://schemas.microsoft.com/office/drawing/2014/main" id="{A0A7EA5E-B378-4A62-A3F4-FBEEDBB07E0A}"/>
              </a:ext>
            </a:extLst>
          </p:cNvPr>
          <p:cNvSpPr/>
          <p:nvPr/>
        </p:nvSpPr>
        <p:spPr>
          <a:xfrm rot="5400000">
            <a:off x="6831134" y="1481294"/>
            <a:ext cx="168790" cy="98263"/>
          </a:xfrm>
          <a:prstGeom prst="flowChartExtra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流程图: 摘录 16">
            <a:hlinkClick r:id="rId7" action="ppaction://hlinksldjump"/>
            <a:extLst>
              <a:ext uri="{FF2B5EF4-FFF2-40B4-BE49-F238E27FC236}">
                <a16:creationId xmlns:a16="http://schemas.microsoft.com/office/drawing/2014/main" id="{98E815CE-1EF5-4EF3-A951-3CEF8CDA9B21}"/>
              </a:ext>
            </a:extLst>
          </p:cNvPr>
          <p:cNvSpPr/>
          <p:nvPr/>
        </p:nvSpPr>
        <p:spPr>
          <a:xfrm rot="5400000">
            <a:off x="7467816" y="3413541"/>
            <a:ext cx="163031" cy="98264"/>
          </a:xfrm>
          <a:prstGeom prst="flowChartExtra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摘录 20">
            <a:hlinkClick r:id="rId8" action="ppaction://hlinksldjump"/>
            <a:extLst>
              <a:ext uri="{FF2B5EF4-FFF2-40B4-BE49-F238E27FC236}">
                <a16:creationId xmlns:a16="http://schemas.microsoft.com/office/drawing/2014/main" id="{170264F1-83D2-4D28-9B81-59D0C90D6077}"/>
              </a:ext>
            </a:extLst>
          </p:cNvPr>
          <p:cNvSpPr/>
          <p:nvPr/>
        </p:nvSpPr>
        <p:spPr>
          <a:xfrm rot="5400000">
            <a:off x="7574843" y="3728973"/>
            <a:ext cx="163031" cy="98264"/>
          </a:xfrm>
          <a:prstGeom prst="flowChartExtra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摘录 21">
            <a:hlinkClick r:id="rId9" action="ppaction://hlinksldjump"/>
            <a:extLst>
              <a:ext uri="{FF2B5EF4-FFF2-40B4-BE49-F238E27FC236}">
                <a16:creationId xmlns:a16="http://schemas.microsoft.com/office/drawing/2014/main" id="{6F6879ED-B05A-4DA0-9110-510381ED3122}"/>
              </a:ext>
            </a:extLst>
          </p:cNvPr>
          <p:cNvSpPr/>
          <p:nvPr/>
        </p:nvSpPr>
        <p:spPr>
          <a:xfrm rot="5400000">
            <a:off x="8251081" y="3998332"/>
            <a:ext cx="163031" cy="98264"/>
          </a:xfrm>
          <a:prstGeom prst="flowChartExtra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摘录 22">
            <a:hlinkClick r:id="rId10" action="ppaction://hlinksldjump"/>
            <a:extLst>
              <a:ext uri="{FF2B5EF4-FFF2-40B4-BE49-F238E27FC236}">
                <a16:creationId xmlns:a16="http://schemas.microsoft.com/office/drawing/2014/main" id="{61782E8D-ACDB-46F2-B615-AC131823043E}"/>
              </a:ext>
            </a:extLst>
          </p:cNvPr>
          <p:cNvSpPr/>
          <p:nvPr/>
        </p:nvSpPr>
        <p:spPr>
          <a:xfrm rot="5400000">
            <a:off x="8501731" y="4610920"/>
            <a:ext cx="163031" cy="98264"/>
          </a:xfrm>
          <a:prstGeom prst="flowChartExtra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451963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69100" y="177842"/>
            <a:ext cx="4467437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en-US" altLang="zh-CN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Label 	</a:t>
            </a:r>
            <a:r>
              <a:rPr lang="en-US" altLang="zh-CN" sz="2400" b="1" dirty="0" err="1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PowerSet</a:t>
            </a:r>
            <a:r>
              <a:rPr lang="en-US" altLang="zh-CN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 &amp; </a:t>
            </a: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分类器链</a:t>
            </a:r>
            <a:r>
              <a:rPr lang="en-US" altLang="zh-CN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275F61-6D04-4C4A-A1FF-F98CF327A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287" y="957481"/>
            <a:ext cx="1023876" cy="18864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52A191-4A81-461F-9AFB-90B909C55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476" y="838992"/>
            <a:ext cx="2326683" cy="1922042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933D6AB4-0EDA-437A-B1FB-D1A692C762F7}"/>
              </a:ext>
            </a:extLst>
          </p:cNvPr>
          <p:cNvSpPr/>
          <p:nvPr/>
        </p:nvSpPr>
        <p:spPr>
          <a:xfrm>
            <a:off x="4534281" y="1800013"/>
            <a:ext cx="826320" cy="2768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A00A414-6699-4D53-90E7-EFD99F692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917" y="3161914"/>
            <a:ext cx="6493222" cy="12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53393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69100" y="177842"/>
            <a:ext cx="311495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图像分块</a:t>
            </a:r>
            <a:r>
              <a:rPr lang="en-US" altLang="zh-CN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预测</a:t>
            </a:r>
            <a:r>
              <a:rPr lang="en-US" altLang="zh-CN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融合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630B30-3F78-4D4A-BA23-A3E44285C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94" y="971107"/>
            <a:ext cx="7294162" cy="3593804"/>
          </a:xfrm>
          <a:prstGeom prst="rect">
            <a:avLst/>
          </a:prstGeom>
        </p:spPr>
      </p:pic>
      <p:sp>
        <p:nvSpPr>
          <p:cNvPr id="10" name="流程图: 摘录 9">
            <a:hlinkClick r:id="rId5" action="ppaction://hlinksldjump"/>
            <a:extLst>
              <a:ext uri="{FF2B5EF4-FFF2-40B4-BE49-F238E27FC236}">
                <a16:creationId xmlns:a16="http://schemas.microsoft.com/office/drawing/2014/main" id="{BB7047D8-A673-4923-8834-89D245B81419}"/>
              </a:ext>
            </a:extLst>
          </p:cNvPr>
          <p:cNvSpPr/>
          <p:nvPr/>
        </p:nvSpPr>
        <p:spPr>
          <a:xfrm rot="5400000" flipV="1">
            <a:off x="7590276" y="4099905"/>
            <a:ext cx="247097" cy="144976"/>
          </a:xfrm>
          <a:prstGeom prst="flowChartExtra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230551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69100" y="177842"/>
            <a:ext cx="2526650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en-US" altLang="zh-CN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CNN-LSTM</a:t>
            </a: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模型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sp>
        <p:nvSpPr>
          <p:cNvPr id="10" name="流程图: 摘录 9">
            <a:hlinkClick r:id="rId4" action="ppaction://hlinksldjump"/>
            <a:extLst>
              <a:ext uri="{FF2B5EF4-FFF2-40B4-BE49-F238E27FC236}">
                <a16:creationId xmlns:a16="http://schemas.microsoft.com/office/drawing/2014/main" id="{8C28ECA9-86A1-4BD6-93F8-DE192FBA9AE4}"/>
              </a:ext>
            </a:extLst>
          </p:cNvPr>
          <p:cNvSpPr/>
          <p:nvPr/>
        </p:nvSpPr>
        <p:spPr>
          <a:xfrm rot="5400000" flipV="1">
            <a:off x="8192788" y="4255129"/>
            <a:ext cx="247097" cy="144976"/>
          </a:xfrm>
          <a:prstGeom prst="flowChartExtra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6CBC8C-0E4B-45CC-9184-7482F09CE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364" y="1270215"/>
            <a:ext cx="5949271" cy="346401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F2E5EA6-A58D-45EA-B9A8-9CC4AE1A45B9}"/>
              </a:ext>
            </a:extLst>
          </p:cNvPr>
          <p:cNvSpPr txBox="1"/>
          <p:nvPr/>
        </p:nvSpPr>
        <p:spPr>
          <a:xfrm>
            <a:off x="1732425" y="842791"/>
            <a:ext cx="4716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70C0"/>
                </a:solidFill>
                <a:effectLst/>
                <a:latin typeface="-apple-system"/>
              </a:rPr>
              <a:t>首个端到端的多标签图像分类模型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757256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69100" y="177842"/>
            <a:ext cx="1612938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en-US" altLang="zh-CN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RLSD</a:t>
            </a: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模型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sp>
        <p:nvSpPr>
          <p:cNvPr id="10" name="流程图: 摘录 9">
            <a:hlinkClick r:id="rId4" action="ppaction://hlinksldjump"/>
            <a:extLst>
              <a:ext uri="{FF2B5EF4-FFF2-40B4-BE49-F238E27FC236}">
                <a16:creationId xmlns:a16="http://schemas.microsoft.com/office/drawing/2014/main" id="{8C28ECA9-86A1-4BD6-93F8-DE192FBA9AE4}"/>
              </a:ext>
            </a:extLst>
          </p:cNvPr>
          <p:cNvSpPr/>
          <p:nvPr/>
        </p:nvSpPr>
        <p:spPr>
          <a:xfrm rot="5400000" flipV="1">
            <a:off x="8192788" y="4255129"/>
            <a:ext cx="247097" cy="144976"/>
          </a:xfrm>
          <a:prstGeom prst="flowChartExtra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48821D-7F2A-42F9-A3D6-E69A60985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06" y="839451"/>
            <a:ext cx="8588484" cy="3833192"/>
          </a:xfrm>
          <a:prstGeom prst="rect">
            <a:avLst/>
          </a:prstGeom>
        </p:spPr>
      </p:pic>
      <p:sp>
        <p:nvSpPr>
          <p:cNvPr id="8" name="流程图: 摘录 7">
            <a:hlinkClick r:id="rId4" action="ppaction://hlinksldjump"/>
            <a:extLst>
              <a:ext uri="{FF2B5EF4-FFF2-40B4-BE49-F238E27FC236}">
                <a16:creationId xmlns:a16="http://schemas.microsoft.com/office/drawing/2014/main" id="{89B022A3-1A1B-4BA4-8DFE-9858C186C5CE}"/>
              </a:ext>
            </a:extLst>
          </p:cNvPr>
          <p:cNvSpPr/>
          <p:nvPr/>
        </p:nvSpPr>
        <p:spPr>
          <a:xfrm rot="5400000" flipV="1">
            <a:off x="8488559" y="4385436"/>
            <a:ext cx="247097" cy="144976"/>
          </a:xfrm>
          <a:prstGeom prst="flowChartExtra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4107261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69100" y="177842"/>
            <a:ext cx="4528800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en-US" altLang="zh-CN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CNN-ST-LSTM</a:t>
            </a: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+STN</a:t>
            </a:r>
            <a:r>
              <a:rPr lang="zh-CN" altLang="en-US" sz="2400" b="1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）模型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sp>
        <p:nvSpPr>
          <p:cNvPr id="10" name="流程图: 摘录 9">
            <a:hlinkClick r:id="rId4" action="ppaction://hlinksldjump"/>
            <a:extLst>
              <a:ext uri="{FF2B5EF4-FFF2-40B4-BE49-F238E27FC236}">
                <a16:creationId xmlns:a16="http://schemas.microsoft.com/office/drawing/2014/main" id="{8C28ECA9-86A1-4BD6-93F8-DE192FBA9AE4}"/>
              </a:ext>
            </a:extLst>
          </p:cNvPr>
          <p:cNvSpPr/>
          <p:nvPr/>
        </p:nvSpPr>
        <p:spPr>
          <a:xfrm rot="5400000" flipV="1">
            <a:off x="8639354" y="4378678"/>
            <a:ext cx="247097" cy="144976"/>
          </a:xfrm>
          <a:prstGeom prst="flowChartExtra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724833-96F9-4E36-BC24-3E0A543C3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85" y="1073976"/>
            <a:ext cx="7880998" cy="330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75699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469100" y="177842"/>
            <a:ext cx="172354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  <a:defRPr/>
            </a:pPr>
            <a:r>
              <a:rPr lang="zh-CN" altLang="en-US" sz="2400" b="1" noProof="0" dirty="0">
                <a:solidFill>
                  <a:srgbClr val="0070C0"/>
                </a:solidFill>
                <a:ea typeface="印品黑体" panose="00000500000000000000" pitchFamily="2" charset="-122"/>
                <a:cs typeface="微软雅黑" panose="020B0503020204020204" pitchFamily="34" charset="-122"/>
              </a:rPr>
              <a:t>常用数据集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印品黑体" panose="00000500000000000000" pitchFamily="2" charset="-122"/>
              <a:cs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 descr="资源 1"/>
          <p:cNvPicPr>
            <a:picLocks noChangeAspect="1"/>
          </p:cNvPicPr>
          <p:nvPr/>
        </p:nvPicPr>
        <p:blipFill>
          <a:blip r:embed="rId3"/>
          <a:srcRect r="43701"/>
          <a:stretch>
            <a:fillRect/>
          </a:stretch>
        </p:blipFill>
        <p:spPr>
          <a:xfrm>
            <a:off x="7333615" y="224790"/>
            <a:ext cx="1501775" cy="4737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44821A-0485-4E10-8179-0658AE28BBB4}"/>
              </a:ext>
            </a:extLst>
          </p:cNvPr>
          <p:cNvSpPr txBox="1"/>
          <p:nvPr/>
        </p:nvSpPr>
        <p:spPr>
          <a:xfrm>
            <a:off x="501585" y="619718"/>
            <a:ext cx="782201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solidFill>
                  <a:srgbClr val="0070C0"/>
                </a:solidFill>
                <a:ea typeface="印品黑体" panose="00000500000000000000" pitchFamily="2" charset="-122"/>
              </a:rPr>
              <a:t>NUS-WIDE</a:t>
            </a:r>
          </a:p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网络图像数据集。（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）来自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Flickr269,648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个图像和关联标签，共计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-apple-system"/>
              </a:rPr>
              <a:t>5,018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-apple-system"/>
              </a:rPr>
              <a:t>个唯一标签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;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）从这些图像中提取的六种类型的低级特征，包括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64-D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颜色直方图，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144-D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颜色相关图，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73-D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边缘方向直方图，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128-D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小波纹理，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225-D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块方式颜色矩和基于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SIFT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描述的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500-D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字包；（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）可用于评估的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-apple-system"/>
              </a:rPr>
              <a:t>81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-apple-system"/>
              </a:rPr>
              <a:t>个概念的校验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。基于这个数据集，可以确定几个关于网络图像注释和检索的研究问题。</a:t>
            </a:r>
            <a:endParaRPr lang="en-US" altLang="zh-CN" dirty="0">
              <a:solidFill>
                <a:srgbClr val="0070C0"/>
              </a:solidFill>
              <a:ea typeface="印品黑体" panose="00000500000000000000" pitchFamily="2" charset="-122"/>
            </a:endParaRPr>
          </a:p>
          <a:p>
            <a:pPr algn="l"/>
            <a:endParaRPr lang="en-US" altLang="zh-CN" dirty="0">
              <a:solidFill>
                <a:srgbClr val="0070C0"/>
              </a:solidFill>
              <a:ea typeface="印品黑体" panose="00000500000000000000" pitchFamily="2" charset="-122"/>
            </a:endParaRPr>
          </a:p>
          <a:p>
            <a:pPr algn="l"/>
            <a:r>
              <a:rPr lang="en-US" altLang="zh-CN" dirty="0">
                <a:solidFill>
                  <a:srgbClr val="0070C0"/>
                </a:solidFill>
                <a:ea typeface="印品黑体" panose="00000500000000000000" pitchFamily="2" charset="-122"/>
              </a:rPr>
              <a:t>COCO</a:t>
            </a:r>
            <a:endParaRPr lang="zh-CN" altLang="en-US" dirty="0">
              <a:solidFill>
                <a:srgbClr val="0070C0"/>
              </a:solidFill>
              <a:ea typeface="印品黑体" panose="00000500000000000000" pitchFamily="2" charset="-122"/>
            </a:endParaRPr>
          </a:p>
          <a:p>
            <a:pPr algn="l"/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COCO(Common Objects in Context)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数据集由微软公司赞助搭建。该数据集包含了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-apple-system"/>
              </a:rPr>
              <a:t>91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-apple-system"/>
              </a:rPr>
              <a:t>个类别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，三十余万张图片以及近二百五十万个标签。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COCO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数据的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-apple-system"/>
              </a:rPr>
              <a:t>标注信息均保存在图片对应的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-apple-system"/>
              </a:rPr>
              <a:t>json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-apple-system"/>
              </a:rPr>
              <a:t>格式文件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中。通过读取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json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文件中的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annotation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字段，可以获取其中的</a:t>
            </a:r>
            <a:r>
              <a:rPr lang="en-US" altLang="zh-CN" b="0" i="0" dirty="0" err="1">
                <a:solidFill>
                  <a:srgbClr val="0070C0"/>
                </a:solidFill>
                <a:effectLst/>
                <a:latin typeface="-apple-system"/>
              </a:rPr>
              <a:t>category_id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-apple-system"/>
              </a:rPr>
              <a:t>项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，从而获取图片中的类别信息。同一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json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文件中包含多个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category_id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项，可以帮助我们构建多标签信息。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COCO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数据集的类别虽然远远大于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Pascal VOC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，而且每一类包含的图像更多，这也更有利于特定场景下的特征学习。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endParaRPr lang="en-US" altLang="zh-CN" dirty="0">
              <a:solidFill>
                <a:srgbClr val="0070C0"/>
              </a:solidFill>
              <a:ea typeface="印品黑体" panose="00000500000000000000" pitchFamily="2" charset="-122"/>
            </a:endParaRPr>
          </a:p>
          <a:p>
            <a:pPr algn="l"/>
            <a:r>
              <a:rPr lang="en-US" altLang="zh-CN" dirty="0">
                <a:solidFill>
                  <a:srgbClr val="0070C0"/>
                </a:solidFill>
                <a:ea typeface="印品黑体" panose="00000500000000000000" pitchFamily="2" charset="-122"/>
              </a:rPr>
              <a:t>Pascal VOC</a:t>
            </a:r>
            <a:endParaRPr lang="zh-CN" altLang="en-US" dirty="0">
              <a:solidFill>
                <a:srgbClr val="0070C0"/>
              </a:solidFill>
              <a:ea typeface="印品黑体" panose="00000500000000000000" pitchFamily="2" charset="-122"/>
            </a:endParaRPr>
          </a:p>
          <a:p>
            <a:pPr algn="l"/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Pascal VOC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数据集的主要任务是在真实场景中识别来自多个类别的目标。该数据集共有近两万张图片，共有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-apple-system"/>
              </a:rPr>
              <a:t>20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-apple-system"/>
              </a:rPr>
              <a:t>个类别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组成。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Pascal VOC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官方对每张图片都进行了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-apple-system"/>
              </a:rPr>
              <a:t>详细的信息标注，包括类别信息、边界框信息和语义信息，均保存在相应的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-apple-system"/>
              </a:rPr>
              <a:t>xml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-apple-system"/>
              </a:rPr>
              <a:t>格式文件中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。通过读取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xml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文件中的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-apple-system"/>
              </a:rPr>
              <a:t>&lt;name&gt;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项，我们可以获取到单张图片中包含的多个物体类别信息，从而构建多标签信息集合并进行分类训练。</a:t>
            </a:r>
          </a:p>
          <a:p>
            <a:pPr algn="l"/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其他比较常用的：</a:t>
            </a:r>
            <a:r>
              <a:rPr lang="en-US" altLang="zh-CN" dirty="0">
                <a:solidFill>
                  <a:srgbClr val="0070C0"/>
                </a:solidFill>
                <a:ea typeface="印品黑体" panose="00000500000000000000" pitchFamily="2" charset="-122"/>
              </a:rPr>
              <a:t> 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数据集、</a:t>
            </a:r>
            <a:r>
              <a:rPr lang="en-US" altLang="zh-CN" dirty="0">
                <a:solidFill>
                  <a:srgbClr val="0070C0"/>
                </a:solidFill>
                <a:ea typeface="印品黑体" panose="00000500000000000000" pitchFamily="2" charset="-122"/>
              </a:rPr>
              <a:t>ImageNet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数据集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</a:t>
            </a:r>
            <a:r>
              <a:rPr lang="en-US" altLang="zh-CN" dirty="0">
                <a:solidFill>
                  <a:srgbClr val="0070C0"/>
                </a:solidFill>
                <a:ea typeface="印品黑体" panose="00000500000000000000" pitchFamily="2" charset="-122"/>
              </a:rPr>
              <a:t>ML-Images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ms shell dlg" panose="020B0604020202020204" pitchFamily="34" charset="0"/>
              </a:rPr>
              <a:t>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s shell dlg" panose="020B0604020202020204" pitchFamily="34" charset="0"/>
              </a:rPr>
              <a:t>数据集</a:t>
            </a:r>
            <a:endParaRPr lang="zh-CN" altLang="en-US" dirty="0">
              <a:solidFill>
                <a:srgbClr val="0070C0"/>
              </a:solidFill>
              <a:ea typeface="印品黑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1235732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1E0923D-FE9D-460C-849E-4BFC72FD857D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1224"/>
</p:tagLst>
</file>

<file path=ppt/theme/theme1.xml><?xml version="1.0" encoding="utf-8"?>
<a:theme xmlns:a="http://schemas.openxmlformats.org/drawingml/2006/main" name="HOHA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OHAI2">
  <a:themeElements>
    <a:clrScheme name="自定义 10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A000120140627A33KPBG</Template>
  <TotalTime>16515</TotalTime>
  <Words>876</Words>
  <Application>Microsoft Office PowerPoint</Application>
  <PresentationFormat>全屏显示(16:9)</PresentationFormat>
  <Paragraphs>101</Paragraphs>
  <Slides>24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-apple-system</vt:lpstr>
      <vt:lpstr>等线</vt:lpstr>
      <vt:lpstr>等线 Light</vt:lpstr>
      <vt:lpstr>微软雅黑</vt:lpstr>
      <vt:lpstr>印品黑体</vt:lpstr>
      <vt:lpstr>幼圆</vt:lpstr>
      <vt:lpstr>Arial</vt:lpstr>
      <vt:lpstr>Arial Black</vt:lpstr>
      <vt:lpstr>Calibri</vt:lpstr>
      <vt:lpstr>ms shell dlg</vt:lpstr>
      <vt:lpstr>Times New Roman</vt:lpstr>
      <vt:lpstr>Wingdings 2</vt:lpstr>
      <vt:lpstr>HOHAI</vt:lpstr>
      <vt:lpstr>HOHAI2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小二PPT</dc:creator>
  <cp:keywords>www.51pptmoban.com</cp:keywords>
  <cp:lastModifiedBy>lt</cp:lastModifiedBy>
  <cp:revision>441</cp:revision>
  <dcterms:created xsi:type="dcterms:W3CDTF">2014-06-03T07:56:00Z</dcterms:created>
  <dcterms:modified xsi:type="dcterms:W3CDTF">2020-11-22T06:51:43Z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21607230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D8.0.2</vt:lpwstr>
  </property>
  <property fmtid="{D5CDD505-2E9C-101B-9397-08002B2CF9AE}" pid="5" name="KSOProductBuildVer">
    <vt:lpwstr>2052-11.1.0.9145</vt:lpwstr>
  </property>
</Properties>
</file>